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6" r:id="rId5"/>
    <p:sldId id="263" r:id="rId6"/>
    <p:sldId id="262" r:id="rId7"/>
    <p:sldId id="259" r:id="rId8"/>
    <p:sldId id="257" r:id="rId9"/>
    <p:sldId id="260" r:id="rId10"/>
    <p:sldId id="261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FF99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9CCC-248E-4D12-B19A-C97CDFC8B1C7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FA92-F4C4-4CE0-8E38-2860C30E8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24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9CCC-248E-4D12-B19A-C97CDFC8B1C7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FA92-F4C4-4CE0-8E38-2860C30E8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51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9CCC-248E-4D12-B19A-C97CDFC8B1C7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FA92-F4C4-4CE0-8E38-2860C30E8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10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9CCC-248E-4D12-B19A-C97CDFC8B1C7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FA92-F4C4-4CE0-8E38-2860C30E8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70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9CCC-248E-4D12-B19A-C97CDFC8B1C7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FA92-F4C4-4CE0-8E38-2860C30E8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55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9CCC-248E-4D12-B19A-C97CDFC8B1C7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FA92-F4C4-4CE0-8E38-2860C30E8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83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9CCC-248E-4D12-B19A-C97CDFC8B1C7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FA92-F4C4-4CE0-8E38-2860C30E8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60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9CCC-248E-4D12-B19A-C97CDFC8B1C7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FA92-F4C4-4CE0-8E38-2860C30E8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09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9CCC-248E-4D12-B19A-C97CDFC8B1C7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FA92-F4C4-4CE0-8E38-2860C30E8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77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9CCC-248E-4D12-B19A-C97CDFC8B1C7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FA92-F4C4-4CE0-8E38-2860C30E8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17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9CCC-248E-4D12-B19A-C97CDFC8B1C7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FA92-F4C4-4CE0-8E38-2860C30E8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70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E9CCC-248E-4D12-B19A-C97CDFC8B1C7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FA92-F4C4-4CE0-8E38-2860C30E8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03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flashstart.com/saferinternetday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mmonsensemedia.com/" TargetMode="Externa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36634" y="5765006"/>
            <a:ext cx="7164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Online Safety Information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February 2020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943269">
            <a:off x="742111" y="1746139"/>
            <a:ext cx="2377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Online games can enhance </a:t>
            </a:r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teamwork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 and creativity.</a:t>
            </a:r>
            <a:endParaRPr lang="en-GB" sz="1600" dirty="0">
              <a:solidFill>
                <a:srgbClr val="00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844206">
            <a:off x="9017369" y="1632708"/>
            <a:ext cx="29624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Using technology is proven to improve both </a:t>
            </a:r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visual intelligence 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and </a:t>
            </a:r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hand-eye coordination. </a:t>
            </a:r>
            <a:endParaRPr lang="en-GB" sz="1600" b="1" dirty="0">
              <a:solidFill>
                <a:srgbClr val="00FF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6619">
            <a:off x="873848" y="3126618"/>
            <a:ext cx="2378470" cy="18170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722833">
            <a:off x="228497" y="4865553"/>
            <a:ext cx="300298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The internet allows children to access </a:t>
            </a:r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education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 and encourages them to engage with </a:t>
            </a:r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learning at home and school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.</a:t>
            </a:r>
            <a:endParaRPr lang="en-GB" sz="1600" dirty="0">
              <a:solidFill>
                <a:srgbClr val="00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89764" y="1315428"/>
            <a:ext cx="3875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It brings </a:t>
            </a:r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news and current events 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to our fingertips and allows children to </a:t>
            </a:r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expand their horizons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.</a:t>
            </a:r>
            <a:endParaRPr lang="en-GB" sz="1600" dirty="0">
              <a:solidFill>
                <a:srgbClr val="00FF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892">
            <a:off x="9301613" y="4007952"/>
            <a:ext cx="2394009" cy="15162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 rot="20860675">
            <a:off x="9529959" y="5398003"/>
            <a:ext cx="2482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It is a source of </a:t>
            </a:r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fun and entertainment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.</a:t>
            </a:r>
            <a:endParaRPr lang="en-GB" sz="1600" dirty="0">
              <a:solidFill>
                <a:srgbClr val="00FF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8048">
            <a:off x="1003069" y="551039"/>
            <a:ext cx="1233674" cy="1190593"/>
          </a:xfrm>
          <a:prstGeom prst="rect">
            <a:avLst/>
          </a:prstGeom>
        </p:spPr>
      </p:pic>
      <p:pic>
        <p:nvPicPr>
          <p:cNvPr id="1026" name="Picture 2" descr="Image result for broaden your horiz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72" y="153586"/>
            <a:ext cx="2200332" cy="12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691">
            <a:off x="10138470" y="181538"/>
            <a:ext cx="1552770" cy="1563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54" y="2638867"/>
            <a:ext cx="3157755" cy="313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1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1648471" y="476393"/>
            <a:ext cx="8822414" cy="7848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500" b="1" i="0" u="none" strike="noStrike" kern="1200" cap="none" spc="0" baseline="0" dirty="0">
                <a:solidFill>
                  <a:schemeClr val="bg1"/>
                </a:solidFill>
                <a:uFillTx/>
                <a:latin typeface="Comic Sans MS" pitchFamily="66"/>
              </a:rPr>
              <a:t>What can </a:t>
            </a:r>
            <a:r>
              <a:rPr lang="en-GB" sz="4500" b="1" i="0" u="none" strike="noStrike" kern="1200" cap="none" spc="0" baseline="0" dirty="0" smtClean="0">
                <a:solidFill>
                  <a:schemeClr val="bg1"/>
                </a:solidFill>
                <a:uFillTx/>
                <a:latin typeface="Comic Sans MS" pitchFamily="66"/>
              </a:rPr>
              <a:t>you </a:t>
            </a:r>
            <a:r>
              <a:rPr lang="en-GB" sz="4500" b="1" i="0" u="none" strike="noStrike" kern="1200" cap="none" spc="0" baseline="0" dirty="0">
                <a:solidFill>
                  <a:schemeClr val="bg1"/>
                </a:solidFill>
                <a:uFillTx/>
                <a:latin typeface="Comic Sans MS" pitchFamily="66"/>
              </a:rPr>
              <a:t>do at home?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26" y="144996"/>
            <a:ext cx="1500923" cy="15009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905" y="144995"/>
            <a:ext cx="1500923" cy="15009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69952" y="1912734"/>
            <a:ext cx="259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Be aware of what you child is doing online.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Where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 do they access the internet?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Which </a:t>
            </a:r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parental controls 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do you have?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How often do you </a:t>
            </a:r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discuss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 online safety issues?</a:t>
            </a:r>
            <a:endParaRPr lang="en-GB" sz="1600" dirty="0">
              <a:solidFill>
                <a:srgbClr val="00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0577" y="1912733"/>
            <a:ext cx="259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If you wouldn’t be comfortable with it offline don’t allow it online.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Is your child only </a:t>
            </a:r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speaking 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to people they know in real life?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Do you </a:t>
            </a:r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regularly check 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what they are doing online?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775" y="5365013"/>
            <a:ext cx="118750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Seek advice.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Contact school 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if there is an issue online that may effect your child in school or have links to their life at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Use the range of </a:t>
            </a:r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websites and information 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that is available to give you guidance and advice.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Use </a:t>
            </a:r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helplines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 set up by the NSPCC and </a:t>
            </a:r>
            <a:r>
              <a:rPr lang="en-GB" sz="1600" dirty="0" err="1" smtClean="0">
                <a:solidFill>
                  <a:srgbClr val="00FF99"/>
                </a:solidFill>
                <a:latin typeface="Comic Sans MS" panose="030F0702030302020204" pitchFamily="66" charset="0"/>
              </a:rPr>
              <a:t>Childline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 to seek advice and support if something may have gone wrong.</a:t>
            </a:r>
            <a:endParaRPr lang="en-GB" sz="1600" dirty="0">
              <a:solidFill>
                <a:srgbClr val="00FF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94" y="1592619"/>
            <a:ext cx="5913916" cy="358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3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96" y="233468"/>
            <a:ext cx="4477785" cy="6388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6961" y="518649"/>
            <a:ext cx="693518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Please take home some of these useful guides to help you begin conversations about some of the more challenging Online Safety issues with your children. </a:t>
            </a:r>
          </a:p>
          <a:p>
            <a:pPr algn="ctr"/>
            <a:endParaRPr lang="en-GB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solidFill>
                <a:srgbClr val="00FF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All of these guides, and this presentation, will also be available on our school website.</a:t>
            </a:r>
            <a:endParaRPr lang="en-GB" sz="2400" dirty="0">
              <a:solidFill>
                <a:srgbClr val="00FF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22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5" y="211661"/>
            <a:ext cx="4935857" cy="6438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72" y="210232"/>
            <a:ext cx="4929529" cy="644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2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14" y="164336"/>
            <a:ext cx="4373817" cy="6491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29" y="1869135"/>
            <a:ext cx="6865255" cy="30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22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1879" y="5717709"/>
            <a:ext cx="101255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hlinkClick r:id="rId2"/>
              </a:rPr>
              <a:t>https://flashstart.com/saferinternetday/</a:t>
            </a:r>
            <a:endParaRPr lang="en-GB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2" y="676026"/>
            <a:ext cx="11069595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4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437072"/>
            <a:ext cx="11458613" cy="582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8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123" y="1432770"/>
            <a:ext cx="3641952" cy="2427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4843"/>
            <a:ext cx="12049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Online Safety at The Grove!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4925" cy="133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75" y="0"/>
            <a:ext cx="1304925" cy="133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2" y="1478344"/>
            <a:ext cx="5581217" cy="5229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08252" y="944650"/>
            <a:ext cx="5019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The Grove Digital Leaders</a:t>
            </a:r>
            <a:endParaRPr lang="en-GB" sz="2800" b="1" dirty="0">
              <a:solidFill>
                <a:srgbClr val="00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02129" y="3905134"/>
            <a:ext cx="32469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Our Online Safety Newsletter is sent out twice a year with useful attachments.</a:t>
            </a:r>
            <a:endParaRPr lang="en-GB" sz="2800" b="1" dirty="0">
              <a:solidFill>
                <a:srgbClr val="00FF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95" y="3725412"/>
            <a:ext cx="2139174" cy="30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22" y="2251918"/>
            <a:ext cx="6249272" cy="3172268"/>
          </a:xfrm>
          <a:prstGeom prst="rect">
            <a:avLst/>
          </a:prstGeom>
        </p:spPr>
      </p:pic>
      <p:sp>
        <p:nvSpPr>
          <p:cNvPr id="4" name="TextBox 5"/>
          <p:cNvSpPr txBox="1"/>
          <p:nvPr/>
        </p:nvSpPr>
        <p:spPr>
          <a:xfrm>
            <a:off x="1691749" y="177521"/>
            <a:ext cx="8822414" cy="19389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1" i="0" u="none" strike="noStrike" kern="1200" cap="none" spc="0" baseline="0" dirty="0" smtClean="0">
                <a:solidFill>
                  <a:schemeClr val="bg1"/>
                </a:solidFill>
                <a:uFillTx/>
                <a:latin typeface="Comic Sans MS" pitchFamily="66"/>
              </a:rPr>
              <a:t>Online reputation/ Social </a:t>
            </a:r>
            <a:r>
              <a:rPr lang="en-GB" sz="6000" b="1" i="0" u="none" strike="noStrike" kern="1200" cap="none" spc="0" baseline="0" dirty="0">
                <a:solidFill>
                  <a:schemeClr val="bg1"/>
                </a:solidFill>
                <a:uFillTx/>
                <a:latin typeface="Comic Sans MS" pitchFamily="66"/>
              </a:rPr>
              <a:t>media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26" y="144996"/>
            <a:ext cx="1500923" cy="15009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534" y="144995"/>
            <a:ext cx="1500923" cy="15009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1147018"/>
            <a:ext cx="1104900" cy="110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08" y="1147018"/>
            <a:ext cx="1104900" cy="1104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020728">
            <a:off x="196096" y="2601112"/>
            <a:ext cx="23771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The </a:t>
            </a:r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NSPCC website 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has great advice on how to be “</a:t>
            </a:r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Share Aware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”,</a:t>
            </a:r>
            <a:endParaRPr lang="en-GB" sz="1600" dirty="0">
              <a:solidFill>
                <a:srgbClr val="00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8903" y="5754500"/>
            <a:ext cx="57681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Internetmatters.com 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has fantastic advice on how to manage social media use and risks you should be looking out for as a parent. </a:t>
            </a:r>
            <a:endParaRPr lang="en-GB" sz="1600" dirty="0">
              <a:solidFill>
                <a:srgbClr val="00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631910">
            <a:off x="9684843" y="2615189"/>
            <a:ext cx="21622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Net-aware.org.uk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 can tell you everything you need to know about </a:t>
            </a:r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age restrictions 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and possible content on all social media sites that your child could be using. </a:t>
            </a:r>
            <a:endParaRPr lang="en-GB" sz="1600" dirty="0">
              <a:solidFill>
                <a:srgbClr val="00FF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27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1674120" y="382312"/>
            <a:ext cx="8822414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8000" b="1" i="0" u="none" strike="noStrike" kern="1200" cap="none" spc="0" baseline="0" dirty="0">
                <a:solidFill>
                  <a:schemeClr val="bg1"/>
                </a:solidFill>
                <a:uFillTx/>
                <a:latin typeface="Comic Sans MS" pitchFamily="66"/>
              </a:rPr>
              <a:t>Cyberbullying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26" y="144996"/>
            <a:ext cx="1500923" cy="15009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34" y="144995"/>
            <a:ext cx="1500923" cy="15009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8"/>
          <p:cNvSpPr txBox="1"/>
          <p:nvPr/>
        </p:nvSpPr>
        <p:spPr>
          <a:xfrm>
            <a:off x="4" y="1661775"/>
            <a:ext cx="12191996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 dirty="0">
                <a:solidFill>
                  <a:schemeClr val="bg1"/>
                </a:solidFill>
                <a:uFillTx/>
                <a:latin typeface="Comic Sans MS" pitchFamily="66"/>
              </a:rPr>
              <a:t>Cyberbullying is the use of technology to bully an individual or a group with the intent to cause harm. </a:t>
            </a:r>
            <a:endParaRPr lang="en-GB" sz="1800" b="1" i="0" u="none" strike="noStrike" kern="1200" cap="none" spc="0" baseline="0" dirty="0" smtClean="0">
              <a:solidFill>
                <a:schemeClr val="bg1"/>
              </a:solidFill>
              <a:uFillTx/>
              <a:latin typeface="Comic Sans MS" pitchFamily="66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 dirty="0" smtClean="0">
                <a:solidFill>
                  <a:schemeClr val="bg1"/>
                </a:solidFill>
                <a:uFillTx/>
                <a:latin typeface="Comic Sans MS" pitchFamily="66"/>
              </a:rPr>
              <a:t>The </a:t>
            </a:r>
            <a:r>
              <a:rPr lang="en-GB" sz="1800" b="1" i="0" u="none" strike="noStrike" kern="1200" cap="none" spc="0" baseline="0" dirty="0">
                <a:solidFill>
                  <a:schemeClr val="bg1"/>
                </a:solidFill>
                <a:uFillTx/>
                <a:latin typeface="Comic Sans MS" pitchFamily="66"/>
              </a:rPr>
              <a:t>intended harm may be social, psychological and, in extreme cases, physical.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 dirty="0">
                <a:solidFill>
                  <a:schemeClr val="bg1"/>
                </a:solidFill>
                <a:uFillTx/>
                <a:latin typeface="Comic Sans MS" pitchFamily="66"/>
              </a:rPr>
              <a:t>Cyberbullying can cause fear, withdrawal, shame, guilt, loneliness or depression.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 rot="21020728">
            <a:off x="211097" y="2977235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Create a family contract to discuss possible risks and make agreements about how to avoid them </a:t>
            </a:r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together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. </a:t>
            </a:r>
            <a:endParaRPr lang="en-GB" sz="1600" dirty="0">
              <a:solidFill>
                <a:srgbClr val="00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000413">
            <a:off x="207722" y="4790364"/>
            <a:ext cx="259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Set </a:t>
            </a:r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time restrictions 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to ensure you have control of when and how often your child is online.</a:t>
            </a:r>
            <a:endParaRPr lang="en-GB" sz="1600" dirty="0">
              <a:solidFill>
                <a:srgbClr val="00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640103">
            <a:off x="9588206" y="3339264"/>
            <a:ext cx="2590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Communicate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 as openly as possible about what your child is doing online. This will make them feel like they can tell you if something does go wrong.</a:t>
            </a:r>
            <a:endParaRPr lang="en-GB" sz="1600" dirty="0">
              <a:solidFill>
                <a:srgbClr val="00FF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97" y="2689708"/>
            <a:ext cx="5559731" cy="388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19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1674120" y="387129"/>
            <a:ext cx="8822414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8000" b="1" i="0" u="none" strike="noStrike" kern="1200" cap="none" spc="0" baseline="0" dirty="0">
                <a:solidFill>
                  <a:schemeClr val="bg1"/>
                </a:solidFill>
                <a:uFillTx/>
                <a:latin typeface="Comic Sans MS" pitchFamily="66"/>
              </a:rPr>
              <a:t>Gaming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26" y="144996"/>
            <a:ext cx="1500923" cy="15009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905" y="144995"/>
            <a:ext cx="1500923" cy="15009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1344">
            <a:off x="2252354" y="326840"/>
            <a:ext cx="1435341" cy="1388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3065">
            <a:off x="8380369" y="324592"/>
            <a:ext cx="1439988" cy="1393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27" y="1961171"/>
            <a:ext cx="5943600" cy="33432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6479" y="5555050"/>
            <a:ext cx="11563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The biggest issue for parents is that online gaming is changing all of the time. Staying informed is the best way to protect your child in the online gaming world. </a:t>
            </a:r>
          </a:p>
          <a:p>
            <a:pPr algn="ctr"/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  <a:hlinkClick r:id="rId5"/>
              </a:rPr>
              <a:t>www.commonsensemedia.com</a:t>
            </a:r>
            <a:r>
              <a:rPr lang="en-GB" sz="2000" b="1" dirty="0">
                <a:solidFill>
                  <a:srgbClr val="00FF99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is an amazing tool that you can use. </a:t>
            </a:r>
            <a:endParaRPr lang="en-GB" sz="1600" dirty="0">
              <a:solidFill>
                <a:srgbClr val="00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020728">
            <a:off x="376409" y="1979842"/>
            <a:ext cx="2590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To consider- 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are you comfortable with the </a:t>
            </a:r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content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 of the game your child is playing?</a:t>
            </a:r>
            <a:endParaRPr lang="en-GB" sz="1600" dirty="0">
              <a:solidFill>
                <a:srgbClr val="00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571794">
            <a:off x="9292255" y="2942432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To consider- 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do you know who your child is </a:t>
            </a:r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interacting with 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in their online gaming world?</a:t>
            </a:r>
            <a:endParaRPr lang="en-GB" sz="1600" dirty="0">
              <a:solidFill>
                <a:srgbClr val="00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423759">
            <a:off x="269928" y="3627234"/>
            <a:ext cx="259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To consider- 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is your child’s interest in gaming effecting </a:t>
            </a:r>
            <a:r>
              <a:rPr lang="en-GB" sz="2000" b="1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other areas of their life? </a:t>
            </a:r>
            <a:r>
              <a:rPr lang="en-GB" sz="16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i.e. school work, socialising…</a:t>
            </a:r>
            <a:endParaRPr lang="en-GB" sz="1600" dirty="0">
              <a:solidFill>
                <a:srgbClr val="00FF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31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568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bdenmeade</dc:creator>
  <cp:lastModifiedBy>bdenmeade</cp:lastModifiedBy>
  <cp:revision>93</cp:revision>
  <dcterms:created xsi:type="dcterms:W3CDTF">2018-03-04T13:21:21Z</dcterms:created>
  <dcterms:modified xsi:type="dcterms:W3CDTF">2020-02-10T18:52:56Z</dcterms:modified>
</cp:coreProperties>
</file>